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93" r:id="rId9"/>
    <p:sldId id="273" r:id="rId10"/>
    <p:sldId id="294" r:id="rId11"/>
    <p:sldId id="274" r:id="rId12"/>
    <p:sldId id="275" r:id="rId13"/>
    <p:sldId id="276" r:id="rId14"/>
    <p:sldId id="278" r:id="rId15"/>
    <p:sldId id="260" r:id="rId16"/>
    <p:sldId id="264" r:id="rId17"/>
    <p:sldId id="282" r:id="rId18"/>
    <p:sldId id="280" r:id="rId19"/>
    <p:sldId id="284" r:id="rId20"/>
    <p:sldId id="283" r:id="rId21"/>
    <p:sldId id="285" r:id="rId22"/>
    <p:sldId id="286" r:id="rId23"/>
    <p:sldId id="281" r:id="rId24"/>
    <p:sldId id="290" r:id="rId25"/>
    <p:sldId id="289" r:id="rId26"/>
    <p:sldId id="291" r:id="rId27"/>
    <p:sldId id="287" r:id="rId28"/>
    <p:sldId id="292" r:id="rId29"/>
    <p:sldId id="288" r:id="rId30"/>
    <p:sldId id="29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FF"/>
    <a:srgbClr val="9999FF"/>
    <a:srgbClr val="FFFFCC"/>
    <a:srgbClr val="A6A278"/>
    <a:srgbClr val="D2D200"/>
    <a:srgbClr val="FF6666"/>
    <a:srgbClr val="80FF00"/>
    <a:srgbClr val="C4D8D7"/>
    <a:srgbClr val="004C50"/>
    <a:srgbClr val="F7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1410" y="7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2015/3/9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double</a:t>
            </a:r>
            <a:r>
              <a:rPr kumimoji="1" lang="en-US" altLang="ja-JP" baseline="0" dirty="0" smtClean="0"/>
              <a:t> of original time. Of cause there are  a few cases that L2 original is lower than proposed method.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20% more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6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02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2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07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2015-03-09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1.jpe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0.png"/><Relationship Id="rId1" Type="http://schemas.openxmlformats.org/officeDocument/2006/relationships/tags" Target="../tags/tag3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10" Type="http://schemas.openxmlformats.org/officeDocument/2006/relationships/image" Target="../media/image44.jpeg"/><Relationship Id="rId4" Type="http://schemas.openxmlformats.org/officeDocument/2006/relationships/image" Target="../media/image34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gif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Homotopy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Creation of geometry images</a:t>
            </a:r>
            <a:endParaRPr kumimoji="1" lang="ja-JP" altLang="en-US" dirty="0"/>
          </a:p>
        </p:txBody>
      </p:sp>
      <p:pic>
        <p:nvPicPr>
          <p:cNvPr id="5" name="Picture 7" descr="v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Gray">
          <a:xfrm>
            <a:off x="1405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6" name="Picture 8" descr="original"/>
          <p:cNvPicPr>
            <a:picLocks noChangeAspect="1" noChangeArrowheads="1"/>
          </p:cNvPicPr>
          <p:nvPr/>
        </p:nvPicPr>
        <p:blipFill>
          <a:blip r:embed="rId4" cstate="print">
            <a:lum bright="-12000" contrast="18000"/>
          </a:blip>
          <a:srcRect/>
          <a:stretch>
            <a:fillRect/>
          </a:stretch>
        </p:blipFill>
        <p:spPr bwMode="blackGray">
          <a:xfrm>
            <a:off x="3112368" y="1552381"/>
            <a:ext cx="2362200" cy="2362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Picture 17" descr="v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8" name="TextBox 7"/>
          <p:cNvSpPr txBox="1"/>
          <p:nvPr/>
        </p:nvSpPr>
        <p:spPr>
          <a:xfrm>
            <a:off x="68560" y="4066981"/>
            <a:ext cx="245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Any kinds of </a:t>
            </a:r>
            <a:br>
              <a:rPr lang="en-US" dirty="0" smtClean="0"/>
            </a:br>
            <a:r>
              <a:rPr lang="en-US" dirty="0" smtClean="0"/>
              <a:t>2-manifold mesh</a:t>
            </a:r>
            <a:r>
              <a:rPr lang="en-US" i="1" dirty="0" smtClean="0"/>
              <a:t> M</a:t>
            </a:r>
            <a:endParaRPr lang="th-TH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084168" y="406698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Parametrization </a:t>
            </a:r>
            <a:r>
              <a:rPr lang="el-GR" i="1" dirty="0" smtClean="0"/>
              <a:t>Φ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i="1" dirty="0" smtClean="0"/>
              <a:t>D</a:t>
            </a:r>
            <a:r>
              <a:rPr lang="en-US" dirty="0" smtClean="0"/>
              <a:t> square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3417168" y="4066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Opened-Mesh </a:t>
            </a:r>
            <a:r>
              <a:rPr lang="en-US" i="1" dirty="0" smtClean="0"/>
              <a:t>M</a:t>
            </a:r>
            <a:r>
              <a:rPr lang="en-US" dirty="0" smtClean="0"/>
              <a:t>’ with cut </a:t>
            </a:r>
            <a:r>
              <a:rPr lang="el-GR" i="1" dirty="0" smtClean="0"/>
              <a:t>ρ</a:t>
            </a:r>
            <a:r>
              <a:rPr lang="en-US" i="1" dirty="0" smtClean="0"/>
              <a:t>’</a:t>
            </a:r>
            <a:endParaRPr lang="th-TH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12168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</a:t>
            </a:r>
            <a:r>
              <a:rPr lang="el-GR" i="1" dirty="0" smtClean="0"/>
              <a:t>ρ</a:t>
            </a:r>
            <a:endParaRPr lang="th-TH" i="1" dirty="0"/>
          </a:p>
        </p:txBody>
      </p:sp>
      <p:sp>
        <p:nvSpPr>
          <p:cNvPr id="13" name="Right Arrow 12"/>
          <p:cNvSpPr/>
          <p:nvPr/>
        </p:nvSpPr>
        <p:spPr bwMode="auto">
          <a:xfrm rot="13547588">
            <a:off x="14483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25789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550768" y="2923981"/>
            <a:ext cx="5334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3452412" flipH="1">
            <a:off x="4267792" y="4963909"/>
            <a:ext cx="11430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8504" y="55147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Disk topology</a:t>
            </a:r>
            <a:endParaRPr lang="th-TH" dirty="0"/>
          </a:p>
        </p:txBody>
      </p:sp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lum bright="-78000"/>
          </a:blip>
          <a:srcRect/>
          <a:stretch>
            <a:fillRect/>
          </a:stretch>
        </p:blipFill>
        <p:spPr bwMode="blackGray">
          <a:xfrm>
            <a:off x="6203504" y="1628581"/>
            <a:ext cx="2133600" cy="21336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6444208" y="559098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Rectilinear on</a:t>
            </a:r>
            <a:br>
              <a:rPr lang="en-US" dirty="0" smtClean="0"/>
            </a:br>
            <a:r>
              <a:rPr lang="en-US" i="1" dirty="0" smtClean="0"/>
              <a:t>n</a:t>
            </a:r>
            <a:r>
              <a:rPr lang="en-US" altLang="ja-JP" sz="1400" dirty="0" smtClean="0"/>
              <a:t>×</a:t>
            </a:r>
            <a:r>
              <a:rPr lang="en-US" i="1" dirty="0" smtClean="0"/>
              <a:t>n</a:t>
            </a:r>
            <a:r>
              <a:rPr lang="en-US" dirty="0" smtClean="0"/>
              <a:t> grid</a:t>
            </a:r>
            <a:endParaRPr lang="th-TH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5289104" y="4295581"/>
            <a:ext cx="1515144" cy="213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 rot="500217">
            <a:off x="5769859" y="441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i="1" dirty="0" smtClean="0"/>
              <a:t>s</a:t>
            </a:r>
            <a:r>
              <a:rPr lang="en-US" dirty="0" smtClean="0"/>
              <a:t>,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27" name="Right Arrow 26"/>
          <p:cNvSpPr/>
          <p:nvPr/>
        </p:nvSpPr>
        <p:spPr bwMode="auto">
          <a:xfrm rot="16200000">
            <a:off x="6921182" y="4991695"/>
            <a:ext cx="935029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th-TH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 rot="5400000">
            <a:off x="6470204" y="1514281"/>
            <a:ext cx="304800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355904" y="117138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, </a:t>
            </a:r>
            <a:r>
              <a:rPr lang="en-US" i="1" dirty="0" smtClean="0"/>
              <a:t>j</a:t>
            </a:r>
            <a:r>
              <a:rPr lang="en-US" dirty="0" smtClean="0"/>
              <a:t>/(</a:t>
            </a:r>
            <a:r>
              <a:rPr lang="en-US" i="1" dirty="0" smtClean="0"/>
              <a:t>n</a:t>
            </a:r>
            <a:r>
              <a:rPr lang="en-US" dirty="0" smtClean="0"/>
              <a:t>-1) </a:t>
            </a:r>
            <a:endParaRPr lang="th-TH" dirty="0"/>
          </a:p>
        </p:txBody>
      </p:sp>
      <p:sp>
        <p:nvSpPr>
          <p:cNvPr id="16" name="Rounded Rectangle 15"/>
          <p:cNvSpPr/>
          <p:nvPr/>
        </p:nvSpPr>
        <p:spPr>
          <a:xfrm>
            <a:off x="228600" y="1268760"/>
            <a:ext cx="5169768" cy="49034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  <p:bldP spid="15" grpId="0" animBg="1"/>
      <p:bldP spid="17" grpId="0" animBg="1"/>
      <p:bldP spid="18" grpId="0"/>
      <p:bldP spid="27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edges, 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Homotopy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</a:t>
            </a:r>
            <a:br>
              <a:rPr lang="en-US" altLang="ja-JP" dirty="0" smtClean="0"/>
            </a:br>
            <a:r>
              <a:rPr lang="en-US" altLang="ja-JP" dirty="0" smtClean="0"/>
              <a:t>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smtClean="0"/>
              <a:t>Homotopy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12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smtClean="0"/>
              <a:t>Homotopy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13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3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6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2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br>
              <a:rPr kumimoji="1" lang="en-US" altLang="ja-JP" dirty="0" smtClean="0"/>
            </a:br>
            <a:r>
              <a:rPr kumimoji="1" lang="en-US" altLang="ja-JP" dirty="0" smtClean="0"/>
              <a:t>(affect to further processing)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3" y="3284984"/>
            <a:ext cx="3245685" cy="3096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 rot="6877054">
            <a:off x="1919045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Down Arrow 9"/>
          <p:cNvSpPr/>
          <p:nvPr/>
        </p:nvSpPr>
        <p:spPr>
          <a:xfrm rot="2958890">
            <a:off x="1938805" y="4770263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Down Arrow 10"/>
          <p:cNvSpPr/>
          <p:nvPr/>
        </p:nvSpPr>
        <p:spPr>
          <a:xfrm rot="8367825">
            <a:off x="5403773" y="4460622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Down Arrow 11"/>
          <p:cNvSpPr/>
          <p:nvPr/>
        </p:nvSpPr>
        <p:spPr>
          <a:xfrm rot="10062878">
            <a:off x="6553236" y="1799121"/>
            <a:ext cx="288032" cy="37895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Down Arrow 12"/>
          <p:cNvSpPr/>
          <p:nvPr/>
        </p:nvSpPr>
        <p:spPr>
          <a:xfrm rot="13032602">
            <a:off x="5858918" y="4558359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Down Arrow 13"/>
          <p:cNvSpPr/>
          <p:nvPr/>
        </p:nvSpPr>
        <p:spPr>
          <a:xfrm rot="18170346">
            <a:off x="5156121" y="2907116"/>
            <a:ext cx="288032" cy="36821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4048760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  <a:br>
              <a:rPr kumimoji="1" lang="en-US" altLang="ja-JP" dirty="0" smtClean="0"/>
            </a:br>
            <a:r>
              <a:rPr kumimoji="1" lang="en-US" altLang="ja-JP" sz="1800" u="sng" dirty="0" smtClean="0"/>
              <a:t>M</a:t>
            </a:r>
            <a:r>
              <a:rPr kumimoji="1" lang="en-US" altLang="ja-JP" sz="1800" dirty="0" smtClean="0"/>
              <a:t>itchell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J. </a:t>
            </a:r>
            <a:r>
              <a:rPr kumimoji="1" lang="en-US" altLang="ja-JP" sz="1800" dirty="0"/>
              <a:t>S. </a:t>
            </a:r>
            <a:r>
              <a:rPr kumimoji="1" lang="en-US" altLang="ja-JP" sz="1800" dirty="0" smtClean="0"/>
              <a:t>B., </a:t>
            </a:r>
            <a:r>
              <a:rPr kumimoji="1" lang="en-US" altLang="ja-JP" sz="1800" u="sng" dirty="0" smtClean="0"/>
              <a:t>M</a:t>
            </a:r>
            <a:r>
              <a:rPr kumimoji="1" lang="en-US" altLang="ja-JP" sz="1800" dirty="0" smtClean="0"/>
              <a:t>ount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D. M., </a:t>
            </a:r>
            <a:r>
              <a:rPr kumimoji="1" lang="en-US" altLang="ja-JP" sz="1800" u="sng" dirty="0" smtClean="0"/>
              <a:t>P</a:t>
            </a:r>
            <a:r>
              <a:rPr kumimoji="1" lang="en-US" altLang="ja-JP" sz="1800" dirty="0" smtClean="0"/>
              <a:t>apadimitriou</a:t>
            </a:r>
            <a:r>
              <a:rPr kumimoji="1" lang="en-US" altLang="ja-JP" sz="1800" dirty="0"/>
              <a:t>, </a:t>
            </a:r>
            <a:r>
              <a:rPr kumimoji="1" lang="en-US" altLang="ja-JP" sz="1800" dirty="0" smtClean="0"/>
              <a:t>C. </a:t>
            </a:r>
            <a:r>
              <a:rPr kumimoji="1" lang="en-US" altLang="ja-JP" sz="1800" dirty="0"/>
              <a:t>H</a:t>
            </a:r>
            <a:r>
              <a:rPr kumimoji="1" lang="en-US" altLang="ja-JP" sz="1800" dirty="0" smtClean="0"/>
              <a:t>.</a:t>
            </a:r>
          </a:p>
          <a:p>
            <a:r>
              <a:rPr kumimoji="1" lang="en-US" altLang="ja-JP" sz="2400" dirty="0" smtClean="0"/>
              <a:t>exact </a:t>
            </a:r>
            <a:r>
              <a:rPr kumimoji="1" lang="en-US" altLang="ja-JP" sz="2400" dirty="0"/>
              <a:t>shortest paths across faces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on </a:t>
            </a:r>
            <a:r>
              <a:rPr kumimoji="1" lang="en-US" altLang="ja-JP" sz="2400" dirty="0"/>
              <a:t>a triangular mesh.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a </a:t>
            </a:r>
            <a:r>
              <a:rPr kumimoji="1" lang="en-US" altLang="ja-JP" sz="2400" dirty="0"/>
              <a:t>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>each </a:t>
            </a:r>
            <a:r>
              <a:rPr kumimoji="1" lang="en-US" altLang="ja-JP" sz="2400" dirty="0" smtClean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</a:t>
            </a:r>
            <a:r>
              <a:rPr kumimoji="1" lang="en-US" altLang="ja-JP" sz="2400" dirty="0" smtClean="0"/>
              <a:t>:= </a:t>
            </a:r>
            <a:r>
              <a:rPr kumimoji="1" lang="en-US" altLang="ja-JP" sz="2400" dirty="0" smtClean="0"/>
              <a:t>an accessible </a:t>
            </a:r>
            <a:r>
              <a:rPr kumimoji="1" lang="en-US" altLang="ja-JP" sz="2400" dirty="0" smtClean="0"/>
              <a:t>pencil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lines </a:t>
            </a: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</a:t>
            </a:r>
            <a:r>
              <a:rPr kumimoji="1" lang="en-US" altLang="ja-JP" sz="2400" dirty="0" smtClean="0"/>
              <a:t>.</a:t>
            </a:r>
            <a:endParaRPr kumimoji="1" lang="en-US" altLang="ja-JP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718318"/>
            <a:ext cx="3312368" cy="276606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11560" y="4725144"/>
            <a:ext cx="3024336" cy="1728955"/>
            <a:chOff x="1331640" y="5013176"/>
            <a:chExt cx="3024336" cy="1728955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1337777" y="5877272"/>
              <a:ext cx="1090464" cy="72008"/>
            </a:xfrm>
            <a:prstGeom prst="snip2SameRect">
              <a:avLst/>
            </a:prstGeom>
            <a:solidFill>
              <a:srgbClr val="00B05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1" name="Snip Same Side Corner Rectangle 10"/>
            <p:cNvSpPr/>
            <p:nvPr/>
          </p:nvSpPr>
          <p:spPr>
            <a:xfrm flipV="1">
              <a:off x="2428242" y="5877272"/>
              <a:ext cx="874440" cy="72008"/>
            </a:xfrm>
            <a:prstGeom prst="snip2SameRect">
              <a:avLst/>
            </a:prstGeom>
            <a:solidFill>
              <a:srgbClr val="00B0F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12" name="Snip Same Side Corner Rectangle 11"/>
            <p:cNvSpPr/>
            <p:nvPr/>
          </p:nvSpPr>
          <p:spPr>
            <a:xfrm>
              <a:off x="3294267" y="5805264"/>
              <a:ext cx="1061709" cy="72008"/>
            </a:xfrm>
            <a:prstGeom prst="snip2SameRect">
              <a:avLst/>
            </a:prstGeom>
            <a:solidFill>
              <a:srgbClr val="FFFF00">
                <a:alpha val="50196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4" name="Isosceles Triangle 3"/>
            <p:cNvSpPr/>
            <p:nvPr/>
          </p:nvSpPr>
          <p:spPr>
            <a:xfrm>
              <a:off x="1331640" y="5013176"/>
              <a:ext cx="3024336" cy="864096"/>
            </a:xfrm>
            <a:prstGeom prst="triangle">
              <a:avLst>
                <a:gd name="adj" fmla="val 5263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8" name="Isosceles Triangle 7"/>
            <p:cNvSpPr/>
            <p:nvPr/>
          </p:nvSpPr>
          <p:spPr>
            <a:xfrm flipV="1">
              <a:off x="1331640" y="5877271"/>
              <a:ext cx="3024336" cy="803069"/>
            </a:xfrm>
            <a:prstGeom prst="triangle">
              <a:avLst>
                <a:gd name="adj" fmla="val 44521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907704" y="6217567"/>
                  <a:ext cx="30905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6217567"/>
                  <a:ext cx="309059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765" r="-1961" b="-1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635896" y="6145559"/>
                  <a:ext cx="30469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6145559"/>
                  <a:ext cx="304699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000" r="-8000" b="-1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419872" y="5065439"/>
                  <a:ext cx="2880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5065439"/>
                  <a:ext cx="288028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766" r="-4255" b="-12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5921" y="5065439"/>
                  <a:ext cx="3136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5921" y="5065439"/>
                  <a:ext cx="313676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9615" r="-7692" b="-1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99792" y="5517232"/>
                  <a:ext cx="30841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517232"/>
                  <a:ext cx="277384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3333" r="-11111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194" y="5866889"/>
                  <a:ext cx="377090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516" r="-8065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792" y="5866889"/>
                  <a:ext cx="377090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516" r="-6452" b="-2040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275856" y="5517232"/>
                  <a:ext cx="37709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5517232"/>
                  <a:ext cx="334129" cy="26520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2727" r="-3636" b="-204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/>
            <p:cNvSpPr/>
            <p:nvPr/>
          </p:nvSpPr>
          <p:spPr>
            <a:xfrm rot="10800000">
              <a:off x="2280606" y="5157192"/>
              <a:ext cx="635210" cy="1584939"/>
            </a:xfrm>
            <a:prstGeom prst="arc">
              <a:avLst>
                <a:gd name="adj1" fmla="val 16790446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0" name="Arc 29"/>
            <p:cNvSpPr/>
            <p:nvPr/>
          </p:nvSpPr>
          <p:spPr>
            <a:xfrm rot="10800000">
              <a:off x="3146402" y="5236438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p:sp>
          <p:nvSpPr>
            <p:cNvPr id="31" name="Arc 30"/>
            <p:cNvSpPr/>
            <p:nvPr/>
          </p:nvSpPr>
          <p:spPr>
            <a:xfrm rot="10800000" flipV="1">
              <a:off x="3720766" y="5092162"/>
              <a:ext cx="635210" cy="1425683"/>
            </a:xfrm>
            <a:prstGeom prst="arc">
              <a:avLst>
                <a:gd name="adj1" fmla="val 16315607"/>
                <a:gd name="adj2" fmla="val 0"/>
              </a:avLst>
            </a:prstGeom>
            <a:ln w="28575">
              <a:solidFill>
                <a:schemeClr val="accent5">
                  <a:lumMod val="50000"/>
                  <a:alpha val="63922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730777" y="5157192"/>
                  <a:ext cx="402098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𝑢𝑝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0777" y="5157192"/>
                  <a:ext cx="402098" cy="33143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2727" r="-7576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𝑑𝑜𝑤𝑛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1760" y="6145559"/>
                  <a:ext cx="679097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514" r="-3604" b="-34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4629987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𝑑𝑜𝑤𝑛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kumimoji="1" lang="en-US" altLang="ja-JP" sz="2400" b="0" i="1" dirty="0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𝑢𝑝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4629987"/>
                  </p:ext>
                </p:extLst>
              </p:nvPr>
            </p:nvGraphicFramePr>
            <p:xfrm>
              <a:off x="3972272" y="4653136"/>
              <a:ext cx="3624064" cy="19745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dirty="0" smtClean="0"/>
                            <a:t>interval</a:t>
                          </a:r>
                          <a:endParaRPr kumimoji="1" lang="ja-JP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direction face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400" dirty="0" smtClean="0"/>
                            <a:t>Pseudo-source edge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107500" r="-260241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107500" r="-100930" b="-2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107500" r="-930" b="-2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207500" r="-260241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207500" r="-100930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207500" r="-930" b="-106250"/>
                          </a:stretch>
                        </a:blipFill>
                      </a:tcPr>
                    </a:tc>
                  </a:tr>
                  <a:tr h="485458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602" t="-307500" r="-260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77674" t="-307500" r="-100930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4"/>
                          <a:stretch>
                            <a:fillRect l="-177674" t="-307500" r="-930" b="-625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r>
              <a:rPr kumimoji="1" lang="en-US" altLang="ja-JP" dirty="0" smtClean="0"/>
              <a:t>Sharp pattern area seems to be a good cut path.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3622317"/>
            <a:ext cx="4189908" cy="2831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0" y="3639865"/>
            <a:ext cx="3642620" cy="29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152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 areas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geodesic </a:t>
            </a:r>
            <a:r>
              <a:rPr lang="en-US" sz="32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distance’s paths are crossing </a:t>
            </a:r>
            <a:r>
              <a:rPr lang="en-US" sz="32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together in a set of edges</a:t>
            </a:r>
            <a:endParaRPr lang="en-US" sz="32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223157"/>
                  </p:ext>
                </p:extLst>
              </p:nvPr>
            </p:nvGraphicFramePr>
            <p:xfrm>
              <a:off x="428059" y="3356992"/>
              <a:ext cx="3624064" cy="1652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442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interval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direction 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FF6666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0223157"/>
                  </p:ext>
                </p:extLst>
              </p:nvPr>
            </p:nvGraphicFramePr>
            <p:xfrm>
              <a:off x="428059" y="3356992"/>
              <a:ext cx="3624064" cy="16529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8112"/>
                    <a:gridCol w="1307976"/>
                    <a:gridCol w="1307976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interval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direction face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en-US" altLang="ja-JP" sz="1600" dirty="0" smtClean="0"/>
                            <a:t>P.S. </a:t>
                          </a:r>
                          <a:r>
                            <a:rPr kumimoji="1" lang="en-US" altLang="ja-JP" sz="16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53689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112360" r="-259639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112360" r="-101402" b="-1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112360" r="-930" b="-101124"/>
                          </a:stretch>
                        </a:blipFill>
                      </a:tcPr>
                    </a:tc>
                  </a:tr>
                  <a:tr h="536893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602" t="-214773" r="-25963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8037" t="-214773" r="-101402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7209" t="-214773" r="-930" b="-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ounded Rectangle 2"/>
          <p:cNvSpPr/>
          <p:nvPr/>
        </p:nvSpPr>
        <p:spPr>
          <a:xfrm>
            <a:off x="1835696" y="3933056"/>
            <a:ext cx="504056" cy="1080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403" y="2780928"/>
                <a:ext cx="31367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1765" r="-9804" b="-156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0" y="548680"/>
            <a:ext cx="7920880" cy="577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45281"/>
                  </p:ext>
                </p:extLst>
              </p:nvPr>
            </p:nvGraphicFramePr>
            <p:xfrm>
              <a:off x="318388" y="3423308"/>
              <a:ext cx="53337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direction face</a:t>
                          </a:r>
                          <a:endParaRPr kumimoji="1" lang="ja-JP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edge</a:t>
                          </a:r>
                          <a:endParaRPr kumimoji="1" lang="ja-JP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325258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80FF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488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80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800" b="0" i="1" dirty="0" smtClean="0">
                                        <a:solidFill>
                                          <a:srgbClr val="D2D2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kumimoji="1" lang="en-US" altLang="ja-JP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ja-JP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545281"/>
                  </p:ext>
                </p:extLst>
              </p:nvPr>
            </p:nvGraphicFramePr>
            <p:xfrm>
              <a:off x="318388" y="3423308"/>
              <a:ext cx="533373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40798"/>
                    <a:gridCol w="1203420"/>
                    <a:gridCol w="722649"/>
                    <a:gridCol w="861527"/>
                    <a:gridCol w="1805338"/>
                  </a:tblGrid>
                  <a:tr h="581756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edge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500" dirty="0" smtClean="0"/>
                            <a:t>all</a:t>
                          </a:r>
                          <a:r>
                            <a:rPr kumimoji="1" lang="en-US" altLang="ja-JP" sz="1500" baseline="0" dirty="0" smtClean="0"/>
                            <a:t> intervals’ </a:t>
                          </a:r>
                          <a:endParaRPr kumimoji="1" lang="en-US" altLang="ja-JP" sz="1500" dirty="0" smtClean="0"/>
                        </a:p>
                        <a:p>
                          <a:pPr algn="ctr"/>
                          <a:r>
                            <a:rPr kumimoji="1" lang="en-US" altLang="ja-JP" sz="1500" dirty="0" smtClean="0"/>
                            <a:t>P.S. direction face</a:t>
                          </a:r>
                          <a:endParaRPr kumimoji="1" lang="ja-JP" altLang="en-US" sz="15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800" dirty="0" smtClean="0"/>
                            <a:t>checking</a:t>
                          </a:r>
                          <a:endParaRPr kumimoji="1" lang="ja-JP" alt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dirty="0" smtClean="0"/>
                            <a:t>any</a:t>
                          </a:r>
                          <a:r>
                            <a:rPr kumimoji="1" lang="en-US" altLang="ja-JP" sz="1800" baseline="0" dirty="0" smtClean="0"/>
                            <a:t> </a:t>
                          </a:r>
                          <a:r>
                            <a:rPr kumimoji="1" lang="en-US" altLang="ja-JP" sz="1800" dirty="0" smtClean="0"/>
                            <a:t>P.S. of checking</a:t>
                          </a:r>
                          <a:r>
                            <a:rPr kumimoji="1" lang="en-US" altLang="ja-JP" sz="1800" baseline="0" dirty="0" smtClean="0"/>
                            <a:t> edges from </a:t>
                          </a:r>
                          <a:br>
                            <a:rPr kumimoji="1" lang="en-US" altLang="ja-JP" sz="1800" baseline="0" dirty="0" smtClean="0"/>
                          </a:br>
                          <a:r>
                            <a:rPr kumimoji="1" lang="en-US" altLang="ja-JP" sz="1800" baseline="0" dirty="0" smtClean="0"/>
                            <a:t>processing edge</a:t>
                          </a:r>
                          <a:endParaRPr kumimoji="1" lang="ja-JP" altLang="en-US" sz="1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</a:tr>
                  <a:tr h="60696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Face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1600" b="1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Edges</a:t>
                          </a:r>
                          <a:endParaRPr kumimoji="1" lang="ja-JP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75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20" t="-236471" r="-619672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62437" t="-236471" r="-283756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68908" t="-236471" r="-369748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348" t="-236471" r="-212057" b="-1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No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20" t="-336471" r="-619672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62437" t="-336471" r="-283756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268908" t="-336471" r="-369748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348" t="-336471" r="-212057" b="-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400" dirty="0" smtClean="0"/>
                            <a:t>Yes</a:t>
                          </a:r>
                          <a:endParaRPr kumimoji="1" lang="ja-JP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702660"/>
            <a:ext cx="246116" cy="310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265" y="1628800"/>
            <a:ext cx="7620000" cy="4800600"/>
          </a:xfrm>
        </p:spPr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</a:p>
          <a:p>
            <a:r>
              <a:rPr lang="en-US" dirty="0" smtClean="0"/>
              <a:t>Much detected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5374134" y="1822566"/>
            <a:ext cx="3518346" cy="3478642"/>
            <a:chOff x="5009940" y="2132856"/>
            <a:chExt cx="3810532" cy="38105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940" y="2132856"/>
              <a:ext cx="3810532" cy="38105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0536" y="5002793"/>
                  <a:ext cx="280269" cy="33143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0435" r="-10870" b="-2592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19" y="593012"/>
            <a:ext cx="8098229" cy="5937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</a:t>
                </a:r>
                <a:r>
                  <a:rPr kumimoji="1" lang="en-US" altLang="ja-JP" dirty="0" smtClean="0"/>
                  <a:t>roughly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</a:t>
                </a:r>
                <a:r>
                  <a:rPr kumimoji="1" lang="en-US" altLang="ja-JP" dirty="0" smtClean="0"/>
                  <a:t>loops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331640" y="5445224"/>
                <a:ext cx="1728192" cy="5324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𝑐𝑟𝑜𝑠𝑠𝑖𝑛𝑔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5445224"/>
                <a:ext cx="1728192" cy="5324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051720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</a:t>
                </a:r>
                <a:r>
                  <a:rPr kumimoji="1" lang="en-US" altLang="ja-JP" dirty="0" smtClean="0"/>
                  <a:t>loop.</a:t>
                </a:r>
                <a:endParaRPr kumimoji="1" lang="en-US" altLang="ja-JP" dirty="0" smtClean="0"/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L</a:t>
                </a:r>
                <a:r>
                  <a:rPr kumimoji="1" lang="en-US" altLang="ja-JP" dirty="0" smtClean="0"/>
                  <a:t>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5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233188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715200" cy="4800600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𝑐𝑟𝑜𝑠𝑠𝑖𝑛𝑔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pPr/>
                <a:r>
                  <a:rPr kumimoji="1" lang="en-US" altLang="ja-JP" dirty="0" smtClean="0"/>
                  <a:t>Original</a:t>
                </a:r>
                <a:r>
                  <a:rPr kumimoji="1" lang="en-US" altLang="ja-JP" dirty="0" smtClean="0"/>
                  <a:t>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</a:t>
                </a:r>
                <a:r>
                  <a:rPr kumimoji="1" lang="en-US" altLang="ja-JP" dirty="0" smtClean="0"/>
                  <a:t>queue on </a:t>
                </a:r>
                <a:r>
                  <a:rPr kumimoji="1" lang="en-US" altLang="ja-JP" dirty="0" smtClean="0"/>
                  <a:t>“</a:t>
                </a:r>
                <a:r>
                  <a:rPr kumimoji="1" lang="en-US" altLang="ja-JP" i="1" dirty="0" smtClean="0"/>
                  <a:t>adjacent </a:t>
                </a:r>
                <a:r>
                  <a:rPr kumimoji="1" lang="en-US" altLang="ja-JP" i="1" dirty="0" smtClean="0"/>
                  <a:t>to one </a:t>
                </a:r>
                <a:r>
                  <a:rPr kumimoji="1" lang="en-US" altLang="ja-JP" i="1" dirty="0" smtClean="0"/>
                  <a:t>triangle</a:t>
                </a:r>
                <a:r>
                  <a:rPr kumimoji="1" lang="en-US" altLang="ja-JP" dirty="0" smtClean="0"/>
                  <a:t>” edges.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on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“</a:t>
                </a:r>
                <a:r>
                  <a:rPr kumimoji="1" lang="en-US" altLang="ja-JP" i="1" dirty="0" smtClean="0">
                    <a:solidFill>
                      <a:srgbClr val="0070C0"/>
                    </a:solidFill>
                  </a:rPr>
                  <a:t>adjacent </a:t>
                </a:r>
                <a:r>
                  <a:rPr kumimoji="1" lang="en-US" altLang="ja-JP" i="1" dirty="0">
                    <a:solidFill>
                      <a:srgbClr val="0070C0"/>
                    </a:solidFill>
                  </a:rPr>
                  <a:t>to one </a:t>
                </a:r>
                <a:r>
                  <a:rPr kumimoji="1" lang="en-US" altLang="ja-JP" i="1" dirty="0" smtClean="0">
                    <a:solidFill>
                      <a:srgbClr val="0070C0"/>
                    </a:solidFill>
                  </a:rPr>
                  <a:t>triangle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” edges.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queues are based on types with priority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sz="400" b="0" i="0" dirty="0" smtClean="0">
                    <a:latin typeface="Cambria Math" panose="02040503050406030204" pitchFamily="18" charset="0"/>
                  </a:rPr>
                  <a:t/>
                </a:r>
                <a:br>
                  <a:rPr kumimoji="1" lang="en-US" altLang="ja-JP" sz="400" b="0" i="0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b="0" i="0" smtClean="0">
                        <a:latin typeface="Cambria Math" panose="02040503050406030204" pitchFamily="18" charset="0"/>
                      </a:rPr>
                      <m:t>priority</m:t>
                    </m:r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𝑠𝑠𝑖𝑛𝑔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endParaRPr kumimoji="1" lang="en-US" altLang="ja-JP" sz="400" dirty="0"/>
              </a:p>
              <a:p>
                <a:r>
                  <a:rPr kumimoji="1" lang="en-US" altLang="ja-JP" dirty="0" smtClean="0"/>
                  <a:t>Remove </a:t>
                </a:r>
                <a:r>
                  <a:rPr kumimoji="1" lang="en-US" altLang="ja-JP" dirty="0" smtClean="0"/>
                  <a:t>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715200" cy="4800600"/>
              </a:xfrm>
              <a:blipFill rotWithShape="0">
                <a:blip r:embed="rId2"/>
                <a:stretch>
                  <a:fillRect t="-1271" r="-2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527750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</a:t>
            </a:r>
            <a:r>
              <a:rPr kumimoji="1" lang="en-US" altLang="ja-JP" sz="2200" dirty="0" smtClean="0"/>
              <a:t>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err="1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</a:t>
            </a:r>
            <a:r>
              <a:rPr kumimoji="1" lang="en-US" altLang="ja-JP" sz="2400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err="1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err="1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at tunnel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areas on most </a:t>
            </a:r>
            <a:r>
              <a:rPr kumimoji="1" lang="en-US" altLang="ja-JP" u="sng" dirty="0" smtClean="0"/>
              <a:t>symmetric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/>
              <a:t>shapes.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u="sng" dirty="0" smtClean="0"/>
              <a:t>asym</a:t>
            </a:r>
            <a:r>
              <a:rPr kumimoji="1" lang="en-US" altLang="ja-JP" u="sng" dirty="0" smtClean="0"/>
              <a:t>.</a:t>
            </a:r>
            <a:r>
              <a:rPr kumimoji="1" lang="en-US" altLang="ja-JP" dirty="0" smtClean="0"/>
              <a:t> shapes.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404262" cy="4797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01733"/>
            <a:ext cx="2736304" cy="261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1920" y="595102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 smtClean="0">
                <a:solidFill>
                  <a:srgbClr val="F7F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original</a:t>
            </a:r>
            <a:br>
              <a:rPr kumimoji="1" lang="en-US" altLang="ja-JP" dirty="0" smtClean="0"/>
            </a:br>
            <a:r>
              <a:rPr kumimoji="1" lang="ja-JP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kumimoji="1"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ours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207718"/>
              </p:ext>
            </p:extLst>
          </p:nvPr>
        </p:nvGraphicFramePr>
        <p:xfrm>
          <a:off x="251522" y="1412776"/>
          <a:ext cx="7992886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304254"/>
                <a:gridCol w="432048"/>
                <a:gridCol w="1295675"/>
                <a:gridCol w="1320303"/>
                <a:gridCol w="1320303"/>
                <a:gridCol w="1320303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</a:t>
                      </a:r>
                      <a:r>
                        <a:rPr kumimoji="1" lang="en-US" altLang="ja-JP" baseline="30000" dirty="0" smtClean="0"/>
                        <a:t>2</a:t>
                      </a:r>
                      <a:r>
                        <a:rPr kumimoji="1" lang="en-US" altLang="ja-JP" dirty="0" smtClean="0"/>
                        <a:t>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param.)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Torus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en-US" altLang="ja-JP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 (a)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 (b)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Eight (previous</a:t>
                      </a:r>
                      <a:r>
                        <a:rPr kumimoji="1" lang="en-US" altLang="ja-JP" baseline="0" dirty="0" smtClean="0"/>
                        <a:t> slide)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3-holes chain (c)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 (d)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Neptune (e)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2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79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2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76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15" y="4941168"/>
            <a:ext cx="1355501" cy="17303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07415" y="4797152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/>
              <a:t>(a)</a:t>
            </a:r>
            <a:endParaRPr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95502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(b)</a:t>
            </a:r>
            <a:endParaRPr lang="ja-JP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6450" y="4797152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(c)</a:t>
            </a:r>
            <a:endParaRPr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467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(d)</a:t>
            </a:r>
            <a:endParaRPr lang="ja-JP" altLang="en-US" dirty="0"/>
          </a:p>
        </p:txBody>
      </p:sp>
      <p:sp>
        <p:nvSpPr>
          <p:cNvPr id="15" name="Rectangle 14"/>
          <p:cNvSpPr/>
          <p:nvPr/>
        </p:nvSpPr>
        <p:spPr>
          <a:xfrm>
            <a:off x="7436810" y="4797152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dirty="0" smtClean="0"/>
              <a:t>(e)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at detecting 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𝑟𝑜𝑠𝑠𝑖𝑛𝑔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88046"/>
              </p:ext>
            </p:extLst>
          </p:nvPr>
        </p:nvGraphicFramePr>
        <p:xfrm>
          <a:off x="539550" y="2636912"/>
          <a:ext cx="7537649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979626"/>
                <a:gridCol w="432422"/>
                <a:gridCol w="1487187"/>
                <a:gridCol w="1487187"/>
                <a:gridCol w="21512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 chain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3-holes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tetrahedral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021288"/>
            <a:ext cx="3985194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ja-JP" dirty="0" smtClean="0"/>
                  <a:t>an </a:t>
                </a:r>
                <a:r>
                  <a:rPr lang="en-US" altLang="ja-JP" dirty="0"/>
                  <a:t>enhancement method to generate a cut graph in high-genus surface for converting surface into topological disk</a:t>
                </a:r>
                <a:r>
                  <a:rPr lang="en-US" altLang="ja-JP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dirty="0" smtClean="0"/>
                  <a:t> loops, non-contractible and non-separating</a:t>
                </a:r>
              </a:p>
              <a:p>
                <a:pPr lvl="1"/>
                <a:r>
                  <a:rPr lang="en-US" altLang="ja-JP" dirty="0" smtClean="0"/>
                  <a:t>Detecting geodesic </a:t>
                </a:r>
                <a:r>
                  <a:rPr lang="en-US" altLang="ja-JP" dirty="0" smtClean="0"/>
                  <a:t>distance’s path </a:t>
                </a:r>
                <a:r>
                  <a:rPr lang="en-US" altLang="ja-JP" dirty="0" smtClean="0"/>
                  <a:t>crossing.</a:t>
                </a:r>
              </a:p>
              <a:p>
                <a:pPr lvl="1"/>
                <a:r>
                  <a:rPr kumimoji="1" lang="en-US" altLang="ja-JP" dirty="0" smtClean="0"/>
                  <a:t>More inner path at tunnel area of symmetric shape.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4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06916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</a:t>
            </a:r>
            <a:r>
              <a:rPr kumimoji="1" lang="en-US" altLang="ja-JP" dirty="0" smtClean="0"/>
              <a:t>position ?</a:t>
            </a:r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sz="1600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878" y="3103386"/>
            <a:ext cx="1676333" cy="198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989627" y="3094075"/>
            <a:ext cx="1872417" cy="19067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7940335">
            <a:off x="2218324" y="3964926"/>
            <a:ext cx="1848432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bg1">
                    <a:lumMod val="50000"/>
                  </a:schemeClr>
                </a:solidFill>
              </a:rPr>
              <a:t>original better than proposed method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7940335">
            <a:off x="6087608" y="3932415"/>
            <a:ext cx="1922780" cy="58477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chemeClr val="bg1">
                    <a:lumMod val="50000"/>
                  </a:schemeClr>
                </a:solidFill>
              </a:rPr>
              <a:t>proposed </a:t>
            </a:r>
            <a:r>
              <a:rPr kumimoji="1" lang="en-US" altLang="ja-JP" sz="1600" dirty="0" smtClean="0">
                <a:solidFill>
                  <a:schemeClr val="bg1">
                    <a:lumMod val="50000"/>
                  </a:schemeClr>
                </a:solidFill>
              </a:rPr>
              <a:t>better than original method</a:t>
            </a:r>
            <a:endParaRPr kumimoji="1" lang="ja-JP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784" y="2031806"/>
            <a:ext cx="7488832" cy="44935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200" dirty="0" smtClean="0"/>
              <a:t>while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||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|| </a:t>
            </a:r>
            <a:br>
              <a:rPr kumimoji="1" lang="en-US" altLang="ja-JP" sz="2200" dirty="0" smtClean="0"/>
            </a:br>
            <a:r>
              <a:rPr kumimoji="1" lang="en-US" altLang="ja-JP" sz="2200" dirty="0" smtClean="0"/>
              <a:t>            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0  )</a:t>
            </a:r>
          </a:p>
          <a:p>
            <a:r>
              <a:rPr kumimoji="1" lang="en-US" altLang="ja-JP" sz="2200" dirty="0" smtClean="0"/>
              <a:t>{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if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.size() &gt; 0 )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others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else if 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</a:p>
          <a:p>
            <a:r>
              <a:rPr kumimoji="1" lang="en-US" altLang="ja-JP" sz="2200" dirty="0" smtClean="0"/>
              <a:t> 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neighbor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/>
              <a:t>());</a:t>
            </a:r>
          </a:p>
          <a:p>
            <a:r>
              <a:rPr kumimoji="1" lang="en-US" altLang="ja-JP" sz="2200" b="1" dirty="0" smtClean="0"/>
              <a:t>    </a:t>
            </a:r>
            <a:r>
              <a:rPr kumimoji="1" lang="en-US" altLang="ja-JP" sz="2200" dirty="0" smtClean="0"/>
              <a:t>else </a:t>
            </a:r>
            <a:r>
              <a:rPr kumimoji="1" lang="en-US" altLang="ja-JP" sz="2200" dirty="0"/>
              <a:t>if </a:t>
            </a:r>
            <a:r>
              <a:rPr kumimoji="1" lang="en-US" altLang="ja-JP" sz="2200" dirty="0" smtClean="0"/>
              <a:t>( 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.size</a:t>
            </a:r>
            <a:r>
              <a:rPr kumimoji="1" lang="en-US" altLang="ja-JP" sz="2200" dirty="0"/>
              <a:t>() &gt; </a:t>
            </a:r>
            <a:r>
              <a:rPr kumimoji="1" lang="en-US" altLang="ja-JP" sz="2200" dirty="0" smtClean="0"/>
              <a:t>0 )</a:t>
            </a:r>
            <a:endParaRPr kumimoji="1" lang="en-US" altLang="ja-JP" sz="2200" dirty="0"/>
          </a:p>
          <a:p>
            <a:r>
              <a:rPr kumimoji="1" lang="en-US" altLang="ja-JP" sz="2200" dirty="0"/>
              <a:t>        </a:t>
            </a:r>
            <a:r>
              <a:rPr kumimoji="1" lang="en-US" altLang="ja-JP" sz="2200" dirty="0" smtClean="0"/>
              <a:t>remove_edge_face</a:t>
            </a:r>
            <a:r>
              <a:rPr kumimoji="1" lang="en-US" altLang="ja-JP" sz="2200" dirty="0" smtClean="0"/>
              <a:t>(</a:t>
            </a:r>
            <a:r>
              <a:rPr kumimoji="1" lang="en-US" altLang="ja-JP" sz="2200" dirty="0" smtClean="0"/>
              <a:t>Q</a:t>
            </a:r>
            <a:r>
              <a:rPr kumimoji="1" lang="en-US" altLang="ja-JP" sz="2400" baseline="-25000" dirty="0" smtClean="0"/>
              <a:t>crossing</a:t>
            </a:r>
            <a:r>
              <a:rPr kumimoji="1" lang="en-US" altLang="ja-JP" sz="2400" baseline="-25000" dirty="0" smtClean="0"/>
              <a:t> </a:t>
            </a:r>
            <a:r>
              <a:rPr kumimoji="1" lang="en-US" altLang="ja-JP" sz="2200" dirty="0" smtClean="0"/>
              <a:t>.</a:t>
            </a:r>
            <a:r>
              <a:rPr kumimoji="1" lang="en-US" altLang="ja-JP" sz="2200" dirty="0" smtClean="0"/>
              <a:t>smallest_geoDistEdge</a:t>
            </a:r>
            <a:r>
              <a:rPr kumimoji="1" lang="en-US" altLang="ja-JP" sz="2200" dirty="0" smtClean="0"/>
              <a:t>());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</a:p>
          <a:p>
            <a:r>
              <a:rPr kumimoji="1" lang="en-US" altLang="ja-JP" sz="2200" dirty="0"/>
              <a:t> </a:t>
            </a:r>
            <a:r>
              <a:rPr kumimoji="1" lang="en-US" altLang="ja-JP" sz="2200" dirty="0" smtClean="0"/>
              <a:t>   </a:t>
            </a:r>
            <a:r>
              <a:rPr kumimoji="1" lang="en-US" altLang="ja-JP" sz="2200" dirty="0" smtClean="0"/>
              <a:t>register_new_adj_one_triangle_to_queues</a:t>
            </a:r>
            <a:r>
              <a:rPr kumimoji="1" lang="en-US" altLang="ja-JP" sz="2200" dirty="0" smtClean="0"/>
              <a:t>();</a:t>
            </a:r>
          </a:p>
          <a:p>
            <a:r>
              <a:rPr kumimoji="1" lang="en-US" altLang="ja-JP" sz="22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6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62" y="1487287"/>
            <a:ext cx="1882382" cy="124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 dirty="0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8" y="2607203"/>
            <a:ext cx="1864279" cy="18505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23928" y="1556792"/>
            <a:ext cx="72008" cy="482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7200" y="450912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Homotopy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88" b="3589"/>
          <a:stretch/>
        </p:blipFill>
        <p:spPr>
          <a:xfrm>
            <a:off x="4954379" y="3787827"/>
            <a:ext cx="3074005" cy="14699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12" r="410" b="1"/>
          <a:stretch/>
        </p:blipFill>
        <p:spPr>
          <a:xfrm>
            <a:off x="4937288" y="5373216"/>
            <a:ext cx="3091096" cy="13768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670" b="507"/>
          <a:stretch/>
        </p:blipFill>
        <p:spPr>
          <a:xfrm>
            <a:off x="1540380" y="5320567"/>
            <a:ext cx="3154358" cy="1420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Homotopy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of loops 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93" y="4005064"/>
                <a:ext cx="3619517" cy="1200329"/>
              </a:xfrm>
              <a:prstGeom prst="rect">
                <a:avLst/>
              </a:prstGeom>
              <a:blipFill rotWithShape="0">
                <a:blip r:embed="rId6"/>
                <a:stretch>
                  <a:fillRect l="-2013" t="-3500" r="-1846" b="-9500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B0F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B05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Homotopy Surface Cutting 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||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ja-JP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 system loops</a:t>
                </a:r>
                <a:br>
                  <a:rPr lang="en-US" altLang="ja-JP" sz="2400" b="1" dirty="0" smtClean="0">
                    <a:solidFill>
                      <a:srgbClr val="0070C0"/>
                    </a:solidFill>
                  </a:rPr>
                </a:br>
                <a:r>
                  <a:rPr lang="en-US" altLang="ja-JP" sz="2400" b="1" dirty="0" smtClean="0">
                    <a:solidFill>
                      <a:srgbClr val="0070C0"/>
                    </a:solidFill>
                  </a:rPr>
                  <a:t>+ non-contractible + non-separating</a:t>
                </a:r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123" y="4277420"/>
                <a:ext cx="4743735" cy="1569660"/>
              </a:xfrm>
              <a:prstGeom prst="rect">
                <a:avLst/>
              </a:prstGeom>
              <a:blipFill rotWithShape="0">
                <a:blip r:embed="rId5"/>
                <a:stretch>
                  <a:fillRect l="-1408" t="-2692" r="-1408" b="-7308"/>
                </a:stretch>
              </a:blipFill>
              <a:ln w="190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Tunnel And Handle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Computing geometry-aware handle and tunnel </a:t>
            </a:r>
            <a:r>
              <a:rPr lang="en-US" altLang="ja-JP" dirty="0" smtClean="0"/>
              <a:t>loops ., 2008</a:t>
            </a:r>
            <a:br>
              <a:rPr lang="en-US" altLang="ja-JP" dirty="0" smtClean="0"/>
            </a:br>
            <a:r>
              <a:rPr lang="en-US" altLang="ja-JP" sz="2000" dirty="0"/>
              <a:t>Dey</a:t>
            </a:r>
            <a:r>
              <a:rPr lang="en-US" altLang="ja-JP" sz="2000" dirty="0"/>
              <a:t>, T. K., Li, K., Sun, J., and Cohen-Steiner, D</a:t>
            </a:r>
            <a:r>
              <a:rPr lang="en-US" altLang="ja-JP" sz="2000" dirty="0" smtClean="0"/>
              <a:t>.</a:t>
            </a:r>
            <a:br>
              <a:rPr lang="en-US" altLang="ja-JP" sz="2000" dirty="0" smtClean="0"/>
            </a:b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dirty="0" smtClean="0">
                <a:solidFill>
                  <a:srgbClr val="FF0000"/>
                </a:solidFill>
              </a:rPr>
              <a:t>Red</a:t>
            </a:r>
            <a:r>
              <a:rPr lang="en-US" altLang="ja-JP" dirty="0" smtClean="0"/>
              <a:t> circles area :     Tunnel</a:t>
            </a:r>
          </a:p>
          <a:p>
            <a:r>
              <a:rPr lang="en-US" altLang="ja-JP" dirty="0" smtClean="0">
                <a:solidFill>
                  <a:srgbClr val="00B050"/>
                </a:solidFill>
              </a:rPr>
              <a:t>Green</a:t>
            </a:r>
            <a:r>
              <a:rPr lang="en-US" altLang="ja-JP" dirty="0" smtClean="0"/>
              <a:t> circles area : Handle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://web.cse.ohio-state.edu/%7Etamaldey/retractable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40968"/>
            <a:ext cx="3744416" cy="318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1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smtClean="0"/>
              <a:t>Method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54076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3000" dirty="0"/>
              <a:t>Geometry </a:t>
            </a:r>
            <a:r>
              <a:rPr lang="en-US" altLang="ja-JP" sz="3000" dirty="0" smtClean="0"/>
              <a:t>Images </a:t>
            </a:r>
            <a:r>
              <a:rPr lang="sv-SE" altLang="ja-JP" sz="2400" dirty="0"/>
              <a:t>(SIGGRAPH 2002)</a:t>
            </a:r>
            <a:r>
              <a:rPr lang="en-US" altLang="ja-JP" sz="2600" dirty="0" smtClean="0"/>
              <a:t/>
            </a:r>
            <a:br>
              <a:rPr lang="en-US" altLang="ja-JP" sz="2600" dirty="0" smtClean="0"/>
            </a:br>
            <a:r>
              <a:rPr lang="sv-SE" altLang="ja-JP" sz="2000" dirty="0" smtClean="0"/>
              <a:t>X. Gu, S. Gortler, H. Hoppe. 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45" y="3420017"/>
            <a:ext cx="2584797" cy="2586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3457218"/>
            <a:ext cx="2402495" cy="238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6927" y="3356992"/>
            <a:ext cx="2599906" cy="26013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79712" y="4221088"/>
            <a:ext cx="1440160" cy="648072"/>
            <a:chOff x="1835696" y="4365104"/>
            <a:chExt cx="1296144" cy="504056"/>
          </a:xfrm>
        </p:grpSpPr>
        <p:sp>
          <p:nvSpPr>
            <p:cNvPr id="8" name="Right Arrow 7"/>
            <p:cNvSpPr/>
            <p:nvPr/>
          </p:nvSpPr>
          <p:spPr>
            <a:xfrm>
              <a:off x="1835696" y="4365104"/>
              <a:ext cx="1296144" cy="504056"/>
            </a:xfrm>
            <a:prstGeom prst="rightArrow">
              <a:avLst/>
            </a:prstGeom>
            <a:solidFill>
              <a:srgbClr val="FF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4561" y="4445951"/>
              <a:ext cx="1080120" cy="31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/>
                <a:t>sampling</a:t>
              </a:r>
              <a:endParaRPr kumimoji="1" lang="ja-JP" alt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44239" y="4221088"/>
            <a:ext cx="1445719" cy="648072"/>
            <a:chOff x="5043621" y="4365104"/>
            <a:chExt cx="1328579" cy="504056"/>
          </a:xfrm>
        </p:grpSpPr>
        <p:sp>
          <p:nvSpPr>
            <p:cNvPr id="9" name="Right Arrow 8"/>
            <p:cNvSpPr/>
            <p:nvPr/>
          </p:nvSpPr>
          <p:spPr>
            <a:xfrm>
              <a:off x="5076056" y="4365104"/>
              <a:ext cx="1296144" cy="504056"/>
            </a:xfrm>
            <a:prstGeom prst="rightArrow">
              <a:avLst/>
            </a:prstGeom>
            <a:solidFill>
              <a:srgbClr val="ABAB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3621" y="4439673"/>
              <a:ext cx="1312693" cy="31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 smtClean="0"/>
                <a:t>reconstruct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2808</TotalTime>
  <Words>1116</Words>
  <Application>Microsoft Office PowerPoint</Application>
  <PresentationFormat>On-screen Show (4:3)</PresentationFormat>
  <Paragraphs>396</Paragraphs>
  <Slides>30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Tunnel And Handle</vt:lpstr>
      <vt:lpstr>Original Method</vt:lpstr>
      <vt:lpstr>Creation of 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Our 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  <vt:lpstr>PowerPoint Presentation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249</cp:revision>
  <dcterms:created xsi:type="dcterms:W3CDTF">2011-04-28T06:19:25Z</dcterms:created>
  <dcterms:modified xsi:type="dcterms:W3CDTF">2015-03-09T07:12:35Z</dcterms:modified>
</cp:coreProperties>
</file>